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1" r:id="rId5"/>
  </p:sldMasterIdLst>
  <p:notesMasterIdLst>
    <p:notesMasterId r:id="rId34"/>
  </p:notesMasterIdLst>
  <p:handoutMasterIdLst>
    <p:handoutMasterId r:id="rId35"/>
  </p:handoutMasterIdLst>
  <p:sldIdLst>
    <p:sldId id="421" r:id="rId6"/>
    <p:sldId id="466" r:id="rId7"/>
    <p:sldId id="486" r:id="rId8"/>
    <p:sldId id="487" r:id="rId9"/>
    <p:sldId id="483" r:id="rId10"/>
    <p:sldId id="490" r:id="rId11"/>
    <p:sldId id="491" r:id="rId12"/>
    <p:sldId id="492" r:id="rId13"/>
    <p:sldId id="493" r:id="rId14"/>
    <p:sldId id="494" r:id="rId15"/>
    <p:sldId id="467" r:id="rId16"/>
    <p:sldId id="468" r:id="rId17"/>
    <p:sldId id="469" r:id="rId18"/>
    <p:sldId id="470" r:id="rId19"/>
    <p:sldId id="471" r:id="rId20"/>
    <p:sldId id="497" r:id="rId21"/>
    <p:sldId id="496" r:id="rId22"/>
    <p:sldId id="473" r:id="rId23"/>
    <p:sldId id="474" r:id="rId24"/>
    <p:sldId id="498" r:id="rId25"/>
    <p:sldId id="499" r:id="rId26"/>
    <p:sldId id="500" r:id="rId27"/>
    <p:sldId id="477" r:id="rId28"/>
    <p:sldId id="478" r:id="rId29"/>
    <p:sldId id="479" r:id="rId30"/>
    <p:sldId id="480" r:id="rId31"/>
    <p:sldId id="481" r:id="rId32"/>
    <p:sldId id="495" r:id="rId3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A"/>
    <a:srgbClr val="003300"/>
    <a:srgbClr val="000066"/>
    <a:srgbClr val="FF0000"/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20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g Granberg" userId="56f998e3-3252-405a-b10e-41d66c78ddad" providerId="ADAL" clId="{8E2D0582-310B-4C64-ACE7-7FBBD5DF2DF1}"/>
    <pc:docChg chg="modSld">
      <pc:chgData name="Bjørg Granberg" userId="56f998e3-3252-405a-b10e-41d66c78ddad" providerId="ADAL" clId="{8E2D0582-310B-4C64-ACE7-7FBBD5DF2DF1}" dt="2025-11-20T09:34:43.464" v="3" actId="20577"/>
      <pc:docMkLst>
        <pc:docMk/>
      </pc:docMkLst>
      <pc:sldChg chg="modSp mod">
        <pc:chgData name="Bjørg Granberg" userId="56f998e3-3252-405a-b10e-41d66c78ddad" providerId="ADAL" clId="{8E2D0582-310B-4C64-ACE7-7FBBD5DF2DF1}" dt="2025-11-20T09:34:43.464" v="3" actId="20577"/>
        <pc:sldMkLst>
          <pc:docMk/>
          <pc:sldMk cId="3286467116" sldId="490"/>
        </pc:sldMkLst>
        <pc:spChg chg="mod">
          <ac:chgData name="Bjørg Granberg" userId="56f998e3-3252-405a-b10e-41d66c78ddad" providerId="ADAL" clId="{8E2D0582-310B-4C64-ACE7-7FBBD5DF2DF1}" dt="2025-11-20T09:34:43.464" v="3" actId="20577"/>
          <ac:spMkLst>
            <pc:docMk/>
            <pc:sldMk cId="3286467116" sldId="490"/>
            <ac:spMk id="2" creationId="{36494B60-4D76-B1BF-12FC-E04E0D21734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82E353AA-2BF1-40F7-A54B-67384D37A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D5F09616-67F1-4B02-926C-6282858A0F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908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sz="1400">
              <a:solidFill>
                <a:srgbClr val="002A6A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51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Viktig å få frem at det er EU som stiller nye krav til fangstsertifikatene.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93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09616-67F1-4B02-926C-6282858A0F3B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8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2822-F2DA-4AA8-9E79-21D2B52F6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29D6-578D-4307-A823-FEA363B1E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5072-09C2-42C3-9C58-81EE51E19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F857-882D-4C1D-8A03-8119900F6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033CF2-9196-4424-AA67-72F8FC991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451598-7892-4258-9FEF-1BAF55484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2AEE7A-EC39-42DF-B34F-332350C6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63E248-0A47-4C58-9052-88B72B23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78D706-703B-41AD-9937-B8A5280F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9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984E35-2D00-49CF-B5E6-84C92A9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F091DC-C831-4D3A-98BD-506DFF26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11AE8F-E73D-4D6B-97ED-B8B6F05D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D24D96-324A-41AD-B03D-1BC61C45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7D93D2-BF97-4630-ABE3-59AE5024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103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1FFCA0-E649-40E7-99CC-11AE9519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70CF54-FD8C-43A8-925D-97773FA12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68795-58BC-4C4B-A2BB-80A40A98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E4109C-F2D2-43E6-BE12-92573E93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14F383-1E8B-42D5-A6E2-54467CC5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6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EF406-8F31-4C7B-B9C5-35A9C7B1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C05BEC-A1DE-4CB4-8B0F-27B7D908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03EF4A-259F-4763-B4BE-D3B418151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B1AFC7F-862F-4023-A746-C392726F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43FAF7-A44B-4F6A-AE4F-8FDEFDF1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E3AC53-C402-4388-8A7D-4593620A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39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34B9B8-1C93-495E-8921-2FCFE70C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9B3555-E7D9-4D2E-9AC5-56FB5849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7C5EAB-D045-44D6-83CC-F51560942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7886C0F-2F05-4534-83DE-DA92F9C74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5F957A-561B-4329-9949-8B9F83C01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17B954B-CB00-4A79-A73F-0A8274EB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DCBD5E-4118-4C27-A3E0-0FF73551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07DE78E-52E0-4CB3-823D-88EC73EB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19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E9DE30-ADA0-4C48-88D8-B5BE8BFA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D3E231-1766-4E7E-BCEC-117B265D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7467B0-AE03-48D4-8A32-A92241B9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862AD9-C19F-4A0C-8C80-9118F8CA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51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0D43D25-87E5-4645-9EC3-F500D2BE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0E9CA1-0480-424B-A952-F693ADE6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3FD675D-603D-4C27-8116-1DAA0426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0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9E41-E204-4E38-8EE1-850ACCB5F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2612B4-F929-4615-930E-C198BAA4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3561A9-802F-47DE-8221-86CBEB8D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570351-DA18-4FB4-B7F5-A436863C5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0FA4B3-2F71-4612-993F-69D59A28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5AF925-885C-4CF6-9821-87790428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DFC11DB-0A6C-4149-B9AA-3D8BE51E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10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A370C9-0921-4C1E-916C-0E996280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9725405-B0C6-43AE-94E6-821554B75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9913C7-AEC7-427D-A6C7-DA909F5F3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4B08DE-A204-4AE0-8FE4-7DA123B2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124537-1185-4DB6-A2C1-61864417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812273-89D7-44B0-B629-E16D1188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96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E24B0C-EB06-48D3-A65B-336D17F9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6124494-0739-4C64-BE9A-F9F49357C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528E03-191E-4E6B-A3CC-2F184C93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94F06E-46C0-4294-86FA-1B1BAD46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F199A3-7734-47D1-A01F-A9271288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841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7A45FCF-A799-4C16-811E-586D987E4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EC9DE2-AB3D-4FB0-884C-2C315E94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86604E-A71E-49E8-860B-B2C884B0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72B81E-2E99-4C35-8A5A-0BDE4088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40F7CB-3BD5-4275-A452-C1E83A66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7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A462-BA37-4C10-BE6C-80F24F2A3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2676-B315-4B2D-A0C7-4DA28BC36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08E8-83D2-4285-A263-F3FBBF59BF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1BFE-5523-4349-92E4-383C4EFD4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2312-57AC-4B42-9B24-6EBC8B678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4BF5167-8060-47A2-B070-A0DB44160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12174"/>
          </a:xfrm>
          <a:prstGeom prst="rect">
            <a:avLst/>
          </a:prstGeom>
        </p:spPr>
      </p:pic>
    </p:spTree>
  </p:cSld>
  <p:clrMapOvr>
    <a:masterClrMapping/>
  </p:clrMapOvr>
  <p:transition advTm="17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7A66-D590-44CE-B426-30CA4C46F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0E5E-DD6C-4321-A946-EA5569AD2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1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198C659-153B-4258-A8CE-BA8458126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223" name="Picture 7" descr="NSSL-grafisk-elemen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6800" y="0"/>
            <a:ext cx="6807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NSSL-logo030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" y="152400"/>
            <a:ext cx="137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1700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89D8D19-A6CC-454F-A756-96DD3422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2816"/>
            <a:ext cx="7886700" cy="78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9D6C08-18DA-46ED-893A-45A473E32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852935"/>
            <a:ext cx="7886700" cy="332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78AE7C-34CF-4CC5-90A9-41F377A38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F54B-141D-4AD7-994D-2122F724B9AD}" type="datetimeFigureOut">
              <a:rPr lang="nb-NO" smtClean="0"/>
              <a:t>24.11.2025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9E5F0B-5F04-4524-BA56-AC98F307C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8A0DDC-0C12-4D1E-9C69-A0AB62700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3C88-A2FE-48BB-ABF5-C0404562D519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6FD042-7534-41DC-9A72-9B19F92925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certificate.n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chcertificate.no/media/nyheter/siste-nytt/nye-krav-til-fangstsertifikater-til-eu-fra-januar-202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tchcertificate.no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ktangel 1"/>
          <p:cNvSpPr>
            <a:spLocks noChangeArrowheads="1"/>
          </p:cNvSpPr>
          <p:nvPr/>
        </p:nvSpPr>
        <p:spPr bwMode="auto">
          <a:xfrm>
            <a:off x="395536" y="1899563"/>
            <a:ext cx="7929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nb-NO" sz="2400" i="0">
                <a:solidFill>
                  <a:srgbClr val="000066"/>
                </a:solidFill>
                <a:cs typeface="Calibri" panose="020F0502020204030204" pitchFamily="34" charset="0"/>
                <a:hlinkClick r:id="rId3"/>
              </a:rPr>
              <a:t>www.catchcertificate.no</a:t>
            </a:r>
            <a:r>
              <a:rPr lang="en-US" altLang="nb-NO" sz="2400">
                <a:solidFill>
                  <a:srgbClr val="000066"/>
                </a:solidFill>
                <a:cs typeface="Calibri" panose="020F0502020204030204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nb-NO" sz="2400" i="0">
              <a:solidFill>
                <a:srgbClr val="000066"/>
              </a:solidFill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7748" y="3501008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Bjørg Granberg</a:t>
            </a:r>
            <a:br>
              <a:rPr lang="nb-NO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b-NO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Daglig leder Catch Certificate SA</a:t>
            </a:r>
            <a:endParaRPr lang="nb-NO" i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i="0">
              <a:solidFill>
                <a:srgbClr val="000066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15616" y="6021288"/>
            <a:ext cx="676875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latin typeface="Calibri"/>
                <a:cs typeface="Calibri"/>
              </a:rPr>
              <a:t>20. </a:t>
            </a:r>
            <a:r>
              <a:rPr lang="en-US" sz="1400" dirty="0" err="1">
                <a:latin typeface="Calibri"/>
                <a:cs typeface="Calibri"/>
              </a:rPr>
              <a:t>november</a:t>
            </a:r>
            <a:r>
              <a:rPr lang="en-US" sz="1400" dirty="0">
                <a:latin typeface="Calibri"/>
                <a:cs typeface="Calibri"/>
              </a:rPr>
              <a:t> 2025</a:t>
            </a:r>
            <a:endParaRPr lang="en-US" sz="140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80336"/>
      </p:ext>
    </p:extLst>
  </p:cSld>
  <p:clrMapOvr>
    <a:masterClrMapping/>
  </p:clrMapOvr>
  <p:transition advTm="1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sirkel&#10;&#10;KI-generert innhold kan være feil.">
            <a:extLst>
              <a:ext uri="{FF2B5EF4-FFF2-40B4-BE49-F238E27FC236}">
                <a16:creationId xmlns:a16="http://schemas.microsoft.com/office/drawing/2014/main" id="{1961D1BD-408A-0E50-7622-BE1DB1EDA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3" y="1403683"/>
            <a:ext cx="2366378" cy="514149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9E845B2-A252-7783-037A-235B5A5E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42" y="5812421"/>
            <a:ext cx="3441032" cy="732757"/>
          </a:xfrm>
          <a:prstGeom prst="rect">
            <a:avLst/>
          </a:prstGeom>
        </p:spPr>
      </p:pic>
      <p:pic>
        <p:nvPicPr>
          <p:cNvPr id="7" name="Bilde 6" descr="Et bilde som inneholder tekst, skjermbilde, Font, design&#10;&#10;KI-generert innhold kan være feil.">
            <a:extLst>
              <a:ext uri="{FF2B5EF4-FFF2-40B4-BE49-F238E27FC236}">
                <a16:creationId xmlns:a16="http://schemas.microsoft.com/office/drawing/2014/main" id="{F192066A-6D5B-C110-63A3-E54811DC3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98" y="1403683"/>
            <a:ext cx="2366379" cy="514149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FBEA093-B601-2B24-B31D-4F41A809B3EB}"/>
              </a:ext>
            </a:extLst>
          </p:cNvPr>
          <p:cNvSpPr txBox="1"/>
          <p:nvPr/>
        </p:nvSpPr>
        <p:spPr>
          <a:xfrm>
            <a:off x="5625714" y="1490869"/>
            <a:ext cx="287008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Nye funksjoner:</a:t>
            </a:r>
            <a:br>
              <a:rPr lang="nb-NO" sz="1600" dirty="0"/>
            </a:br>
            <a:endParaRPr lang="nb-NO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1600" dirty="0"/>
              <a:t>Signeringsbanner</a:t>
            </a:r>
            <a:br>
              <a:rPr lang="nb-NO" sz="1600" dirty="0"/>
            </a:br>
            <a:endParaRPr lang="nb-NO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1600" dirty="0"/>
              <a:t>Hjem /Dokument /Min profil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600" dirty="0"/>
              <a:t>Ikon på dokument</a:t>
            </a:r>
            <a:br>
              <a:rPr lang="nb-NO" sz="1600" dirty="0"/>
            </a:br>
            <a:endParaRPr lang="nb-NO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1600" dirty="0"/>
              <a:t>Produsenterklæring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600" dirty="0"/>
              <a:t>Vedlegg 3. land CC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nb-NO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1600" dirty="0" err="1"/>
              <a:t>CatchCertificate</a:t>
            </a:r>
            <a:r>
              <a:rPr lang="nb-NO" sz="1600" dirty="0"/>
              <a:t> (NO)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b-NO" sz="1600" dirty="0"/>
              <a:t>Produsenterklæring</a:t>
            </a:r>
            <a:br>
              <a:rPr lang="nb-NO" sz="1600" dirty="0"/>
            </a:br>
            <a:endParaRPr lang="nb-NO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1600" dirty="0"/>
              <a:t>Last opp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b-NO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b-NO" sz="1600" dirty="0"/>
              <a:t>Ny filter funksjon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76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15466C8-AE0A-6037-082F-3CFFB0DB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05" y="1550126"/>
            <a:ext cx="2375295" cy="32395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31DB2FF-BD18-6B03-9DEA-F05BEB55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761" y="1321242"/>
            <a:ext cx="2464106" cy="339206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F1126E3-E05C-B69F-ED18-92402CF4E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197" y="2658007"/>
            <a:ext cx="1730534" cy="37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94DC22F-058B-F557-9E05-F50E41F30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956"/>
            <a:ext cx="9144000" cy="481612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CE48014-5393-C1FB-82D0-5202EB721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4608386"/>
            <a:ext cx="7156174" cy="3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B8FFEB-CBCF-D45B-2E97-E252FFE9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543"/>
            <a:ext cx="9144000" cy="28252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3866581-EF06-4FAD-F88F-B95D9FE1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90" y="3738628"/>
            <a:ext cx="7559040" cy="308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3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4826FE9-C933-B076-9C74-E853CDDD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4" y="1288856"/>
            <a:ext cx="8541572" cy="52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jermbilde, nummer, programvare&#10;&#10;KI-generert innhold kan være feil.">
            <a:extLst>
              <a:ext uri="{FF2B5EF4-FFF2-40B4-BE49-F238E27FC236}">
                <a16:creationId xmlns:a16="http://schemas.microsoft.com/office/drawing/2014/main" id="{64296790-9BD5-BBFC-AE3A-13E208C1C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321761"/>
            <a:ext cx="7940040" cy="53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15CFD2-E985-1E82-11C2-B12A4BD32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3780982"/>
            <a:ext cx="75914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F3E162-197B-D232-F4C6-70B9E3BF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3" y="2803179"/>
            <a:ext cx="8367712" cy="5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3AC9D68-B74B-FE9F-4CEB-01B1B2B56297}"/>
              </a:ext>
            </a:extLst>
          </p:cNvPr>
          <p:cNvSpPr txBox="1"/>
          <p:nvPr/>
        </p:nvSpPr>
        <p:spPr>
          <a:xfrm>
            <a:off x="624177" y="1243955"/>
            <a:ext cx="7613373" cy="85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3075"/>
              </a:lnSpc>
              <a:buNone/>
            </a:pPr>
            <a:r>
              <a:rPr lang="nb-NO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Alle seddellinjer har ett kvantumsregnskap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>
              <a:lnSpc>
                <a:spcPts val="3075"/>
              </a:lnSpc>
              <a:buNone/>
            </a:pPr>
            <a:r>
              <a:rPr lang="nb-NO" sz="2400" b="0" i="0" u="none" strike="noStrike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Søk opp seddel klikk på informasjonsikonet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9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programvare, Nettside&#10;&#10;KI-generert innhold kan være feil.">
            <a:extLst>
              <a:ext uri="{FF2B5EF4-FFF2-40B4-BE49-F238E27FC236}">
                <a16:creationId xmlns:a16="http://schemas.microsoft.com/office/drawing/2014/main" id="{CC9F8B43-8733-33B4-A6EF-C2F6D986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277334"/>
            <a:ext cx="6495585" cy="52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52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0C3C22F-A6BD-5844-2F8E-6010BD0A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860"/>
            <a:ext cx="9144000" cy="44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3616800-A101-E79D-3D18-BC2CF4BD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624"/>
            <a:ext cx="9144000" cy="54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911A891A-B899-C9C4-4193-FB139AB5B1B1}"/>
              </a:ext>
            </a:extLst>
          </p:cNvPr>
          <p:cNvSpPr txBox="1"/>
          <p:nvPr/>
        </p:nvSpPr>
        <p:spPr>
          <a:xfrm>
            <a:off x="5758901" y="3351822"/>
            <a:ext cx="3230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000">
                <a:hlinkClick r:id="rId3"/>
              </a:rPr>
              <a:t>Fra 10. januar 2026 stiller EU nye krav til norske fangstsertifikater mv</a:t>
            </a:r>
            <a:br>
              <a:rPr lang="nb-NO" sz="2000">
                <a:hlinkClick r:id="rId3"/>
              </a:rPr>
            </a:br>
            <a:endParaRPr lang="nb-NO" sz="2000"/>
          </a:p>
          <a:p>
            <a:pPr algn="ctr"/>
            <a:r>
              <a:rPr lang="nb-NO" sz="2000">
                <a:hlinkClick r:id="rId3"/>
              </a:rPr>
              <a:t>Catch </a:t>
            </a:r>
            <a:r>
              <a:rPr lang="nb-NO" sz="2000" err="1">
                <a:hlinkClick r:id="rId3"/>
              </a:rPr>
              <a:t>Certificate</a:t>
            </a:r>
            <a:endParaRPr lang="nb-NO" sz="200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9CDD006-4251-69A2-240F-48C1C0A64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96" y="1395995"/>
            <a:ext cx="5065558" cy="52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6002"/>
      </p:ext>
    </p:extLst>
  </p:cSld>
  <p:clrMapOvr>
    <a:masterClrMapping/>
  </p:clrMapOvr>
  <p:transition advTm="17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4854441A-0DA0-5C0F-C6B1-07CC8B6F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4" y="1174160"/>
            <a:ext cx="5430740" cy="2702146"/>
          </a:xfrm>
          <a:prstGeom prst="rect">
            <a:avLst/>
          </a:prstGeom>
        </p:spPr>
      </p:pic>
      <p:pic>
        <p:nvPicPr>
          <p:cNvPr id="5" name="Bilde 4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A0470BF6-5757-61EA-6894-EBB521F9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34" y="3987623"/>
            <a:ext cx="5786218" cy="27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2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nummer, Parallell&#10;&#10;KI-generert innhold kan være feil.">
            <a:extLst>
              <a:ext uri="{FF2B5EF4-FFF2-40B4-BE49-F238E27FC236}">
                <a16:creationId xmlns:a16="http://schemas.microsoft.com/office/drawing/2014/main" id="{A660BFCE-6FE9-D3B3-8A9D-B2DE93DC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5" y="1210792"/>
            <a:ext cx="6877880" cy="56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nummer, Parallell&#10;&#10;KI-generert innhold kan være feil.">
            <a:extLst>
              <a:ext uri="{FF2B5EF4-FFF2-40B4-BE49-F238E27FC236}">
                <a16:creationId xmlns:a16="http://schemas.microsoft.com/office/drawing/2014/main" id="{D05D5426-26F0-DAE5-FB17-8369F690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4" y="1198981"/>
            <a:ext cx="8246794" cy="55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54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0C06B2E4-E621-A870-49D8-A896B3FD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1" y="1166765"/>
            <a:ext cx="8928581" cy="519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9543E1A-4C11-906F-F768-3E03CAB4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1413708"/>
            <a:ext cx="5022219" cy="245289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862DE95-54DE-15CC-8EF4-D66E29115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46" y="4014094"/>
            <a:ext cx="6191794" cy="22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4186C8D-F44A-7997-165A-82F5BD89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75" y="1570844"/>
            <a:ext cx="2235648" cy="491092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99367E2-FCAD-6F87-7F74-1E2B03F3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8" y="1543278"/>
            <a:ext cx="2235648" cy="489814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C14BF3D-1146-3F42-DCCE-F5135C77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697" y="1570844"/>
            <a:ext cx="2235648" cy="484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518E62B-98C9-0519-F46E-7B3B3724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1401081"/>
            <a:ext cx="3683856" cy="514340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CB4F1A-C20A-DC5D-AE0F-6AB4BAF1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310" y="1401081"/>
            <a:ext cx="3700631" cy="51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545233-607A-4849-DDC3-A4A5505B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1314338"/>
            <a:ext cx="3849051" cy="54130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D46F7D7-D503-BFB0-DAD8-A9D9BF511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74" y="1314338"/>
            <a:ext cx="3828377" cy="54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0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64A2A00E-5D85-DDC6-F8F0-59F39CB7BD9B}"/>
              </a:ext>
            </a:extLst>
          </p:cNvPr>
          <p:cNvSpPr txBox="1"/>
          <p:nvPr/>
        </p:nvSpPr>
        <p:spPr>
          <a:xfrm>
            <a:off x="584098" y="1227803"/>
            <a:ext cx="759787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>
                <a:ea typeface="Calibri"/>
                <a:cs typeface="Times" panose="02020603050405020304" pitchFamily="18" charset="0"/>
              </a:rPr>
              <a:t>Oppsummering</a:t>
            </a:r>
          </a:p>
          <a:p>
            <a:r>
              <a:rPr lang="nb-NO" dirty="0">
                <a:ea typeface="Calibri"/>
                <a:cs typeface="Times" panose="02020603050405020304" pitchFamily="18" charset="0"/>
              </a:rPr>
              <a:t> </a:t>
            </a:r>
            <a:endParaRPr lang="nb-NO" dirty="0"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2000" dirty="0" err="1">
                <a:ea typeface="Calibri"/>
                <a:cs typeface="Times" panose="02020603050405020304" pitchFamily="18" charset="0"/>
              </a:rPr>
              <a:t>CatchSign</a:t>
            </a:r>
            <a:r>
              <a:rPr lang="nb-NO" sz="2000" dirty="0">
                <a:ea typeface="Calibri"/>
                <a:cs typeface="Times" panose="02020603050405020304" pitchFamily="18" charset="0"/>
              </a:rPr>
              <a:t> 2.0. app rulles ut til alle brukere i november 7000 – 8000 brukere</a:t>
            </a:r>
          </a:p>
          <a:p>
            <a:pPr marL="342900" indent="-342900">
              <a:buFont typeface="Wingdings"/>
              <a:buChar char="Ø"/>
            </a:pPr>
            <a:endParaRPr lang="nb-NO" sz="2000" dirty="0">
              <a:ea typeface="Calibri"/>
              <a:cs typeface="Times" panose="02020603050405020304" pitchFamily="18" charset="0"/>
            </a:endParaRPr>
          </a:p>
          <a:p>
            <a:pPr marL="342900" indent="-342900">
              <a:buFont typeface="Wingdings"/>
              <a:buChar char="Ø"/>
            </a:pPr>
            <a:r>
              <a:rPr lang="nb-NO" sz="2000" dirty="0">
                <a:ea typeface="Calibri"/>
                <a:cs typeface="Times" panose="02020603050405020304" pitchFamily="18" charset="0"/>
              </a:rPr>
              <a:t>Gammel portal skal stenges 30. november 2025</a:t>
            </a:r>
          </a:p>
          <a:p>
            <a:pPr marL="342900" indent="-342900">
              <a:buFont typeface="Wingdings"/>
              <a:buChar char="Ø"/>
            </a:pPr>
            <a:endParaRPr lang="nb-NO" sz="2000" dirty="0">
              <a:ea typeface="Calibri"/>
              <a:cs typeface="Times" panose="02020603050405020304" pitchFamily="18" charset="0"/>
            </a:endParaRPr>
          </a:p>
          <a:p>
            <a:pPr marL="342900" indent="-342900">
              <a:buFont typeface="Wingdings"/>
              <a:buChar char="Ø"/>
            </a:pPr>
            <a:r>
              <a:rPr lang="nb-NO" sz="2000" dirty="0" err="1">
                <a:ea typeface="Calibri"/>
                <a:cs typeface="Times" panose="02020603050405020304" pitchFamily="18" charset="0"/>
              </a:rPr>
              <a:t>CC’s</a:t>
            </a:r>
            <a:r>
              <a:rPr lang="nb-NO" sz="2000" dirty="0">
                <a:ea typeface="Calibri"/>
                <a:cs typeface="Times" panose="02020603050405020304" pitchFamily="18" charset="0"/>
              </a:rPr>
              <a:t> nye portal vil være klar for EUs reviderte regelverk desember 2025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ea typeface="Calibri"/>
                <a:cs typeface="Times" panose="02020603050405020304" pitchFamily="18" charset="0"/>
              </a:rPr>
              <a:t>e-post – passord – 2 faktor </a:t>
            </a:r>
            <a:r>
              <a:rPr lang="nb-NO" sz="2000" dirty="0" err="1">
                <a:ea typeface="Calibri"/>
                <a:cs typeface="Times" panose="02020603050405020304" pitchFamily="18" charset="0"/>
              </a:rPr>
              <a:t>Auth</a:t>
            </a:r>
            <a:r>
              <a:rPr lang="nb-NO" sz="2000" dirty="0">
                <a:ea typeface="Calibri"/>
                <a:cs typeface="Times" panose="02020603050405020304" pitchFamily="18" charset="0"/>
              </a:rPr>
              <a:t>(0)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b-NO" sz="2000" dirty="0" err="1">
                <a:ea typeface="Calibri"/>
                <a:cs typeface="Times" panose="02020603050405020304" pitchFamily="18" charset="0"/>
              </a:rPr>
              <a:t>Catchsign</a:t>
            </a:r>
            <a:r>
              <a:rPr lang="nb-NO" sz="2000" dirty="0">
                <a:ea typeface="Calibri"/>
                <a:cs typeface="Times" panose="02020603050405020304" pitchFamily="18" charset="0"/>
              </a:rPr>
              <a:t> er obligatorisk også for eksportører</a:t>
            </a:r>
          </a:p>
          <a:p>
            <a:pPr marL="800100" lvl="1" indent="-342900">
              <a:buFont typeface="Courier New"/>
              <a:buChar char="o"/>
            </a:pPr>
            <a:r>
              <a:rPr lang="nb-NO" sz="2000" dirty="0" err="1">
                <a:ea typeface="Calibri"/>
                <a:cs typeface="Times" panose="02020603050405020304" pitchFamily="18" charset="0"/>
              </a:rPr>
              <a:t>Ca</a:t>
            </a:r>
            <a:r>
              <a:rPr lang="nb-NO" sz="2000" dirty="0">
                <a:ea typeface="Calibri"/>
                <a:cs typeface="Times" panose="02020603050405020304" pitchFamily="18" charset="0"/>
              </a:rPr>
              <a:t> 50 selskaper mangler pålogging til ny portal </a:t>
            </a:r>
          </a:p>
          <a:p>
            <a:pPr marL="800100" lvl="1" indent="-342900">
              <a:buFont typeface="Courier New"/>
              <a:buChar char="o"/>
            </a:pPr>
            <a:r>
              <a:rPr lang="nb-NO" sz="2000" dirty="0">
                <a:ea typeface="Calibri"/>
                <a:cs typeface="Times" panose="02020603050405020304" pitchFamily="18" charset="0"/>
              </a:rPr>
              <a:t>Manuell og via </a:t>
            </a:r>
            <a:r>
              <a:rPr lang="nb-NO" sz="2000" dirty="0" err="1">
                <a:ea typeface="Calibri"/>
                <a:cs typeface="Times" panose="02020603050405020304" pitchFamily="18" charset="0"/>
              </a:rPr>
              <a:t>webservice</a:t>
            </a:r>
            <a:r>
              <a:rPr lang="nb-NO" sz="2000" dirty="0">
                <a:ea typeface="Calibri"/>
                <a:cs typeface="Times" panose="02020603050405020304" pitchFamily="18" charset="0"/>
              </a:rPr>
              <a:t> </a:t>
            </a:r>
          </a:p>
          <a:p>
            <a:pPr marL="800100" lvl="1" indent="-342900">
              <a:buFont typeface="Courier New"/>
              <a:buChar char="o"/>
            </a:pPr>
            <a:endParaRPr lang="nb-NO" sz="2000" dirty="0">
              <a:ea typeface="Calibri"/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2000" dirty="0">
                <a:ea typeface="Calibri"/>
                <a:cs typeface="Times" panose="02020603050405020304" pitchFamily="18" charset="0"/>
              </a:rPr>
              <a:t>CC vil være klar for elektronisk overføring av fangstsertifikat til EUs Catch system 10. januar 2026 (mulig oppstart 8. desember)</a:t>
            </a:r>
          </a:p>
          <a:p>
            <a:r>
              <a:rPr lang="nb-NO" sz="2000" dirty="0">
                <a:ea typeface="Calibri"/>
                <a:cs typeface="Times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351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7905654-BED4-24F5-BB9C-D56B6A77E3C4}"/>
              </a:ext>
            </a:extLst>
          </p:cNvPr>
          <p:cNvSpPr txBox="1"/>
          <p:nvPr/>
        </p:nvSpPr>
        <p:spPr>
          <a:xfrm>
            <a:off x="951271" y="1420988"/>
            <a:ext cx="72414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/>
              <a:t>Utviklingsprosjekter 2025</a:t>
            </a:r>
          </a:p>
          <a:p>
            <a:endParaRPr lang="nb-NO" b="1" dirty="0"/>
          </a:p>
          <a:p>
            <a:endParaRPr lang="nb-NO" sz="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Elektronisk overføring av fangstsertifikat til EUs database/system – Catch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Catch er en modul i EUs system Traces</a:t>
            </a:r>
            <a:br>
              <a:rPr lang="nb-NO" sz="2000" i="0" dirty="0"/>
            </a:br>
            <a:endParaRPr lang="nb-NO" sz="2000" i="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Tilpasse </a:t>
            </a:r>
            <a:r>
              <a:rPr lang="nb-NO" sz="2000" i="0" dirty="0">
                <a:hlinkClick r:id="rId2"/>
              </a:rPr>
              <a:t>www.catchcertificate.no</a:t>
            </a:r>
            <a:r>
              <a:rPr lang="nb-NO" sz="2000" i="0" dirty="0"/>
              <a:t> / portalen til endret regelverk</a:t>
            </a:r>
            <a:br>
              <a:rPr lang="nb-NO" sz="2000" i="0" dirty="0"/>
            </a:br>
            <a:endParaRPr lang="nb-NO" sz="2000" i="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Ny hoved versjon av signerings app </a:t>
            </a:r>
            <a:r>
              <a:rPr lang="nb-NO" sz="2000" i="0" dirty="0" err="1"/>
              <a:t>CatchSign</a:t>
            </a:r>
            <a:r>
              <a:rPr lang="nb-NO" sz="2000" i="0" dirty="0"/>
              <a:t> 2.0</a:t>
            </a:r>
          </a:p>
        </p:txBody>
      </p:sp>
    </p:spTree>
    <p:extLst>
      <p:ext uri="{BB962C8B-B14F-4D97-AF65-F5344CB8AC3E}">
        <p14:creationId xmlns:p14="http://schemas.microsoft.com/office/powerpoint/2010/main" val="3710473742"/>
      </p:ext>
    </p:extLst>
  </p:cSld>
  <p:clrMapOvr>
    <a:masterClrMapping/>
  </p:clrMapOvr>
  <p:transition advTm="17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6681BA1-2287-8E3A-7DF1-67ED930518A6}"/>
              </a:ext>
            </a:extLst>
          </p:cNvPr>
          <p:cNvSpPr txBox="1"/>
          <p:nvPr/>
        </p:nvSpPr>
        <p:spPr>
          <a:xfrm>
            <a:off x="304801" y="1337186"/>
            <a:ext cx="85343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  <a:effectLst/>
                <a:latin typeface="+mn-lt"/>
              </a:rPr>
              <a:t>Nye krav til regelverket for fangstsertifikat</a:t>
            </a:r>
          </a:p>
          <a:p>
            <a:endParaRPr lang="nb-NO" b="0" dirty="0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Grunnlaget for fangstsertifikat er landings- og sluttseddel data.</a:t>
            </a:r>
            <a:b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2000" i="0" dirty="0">
                <a:solidFill>
                  <a:srgbClr val="000000"/>
                </a:solidFill>
                <a:latin typeface="+mn-lt"/>
              </a:rPr>
              <a:t>Det norske systemet vil kunne innfri de nye kravene, nye dataelementer hentes fra seddel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b-NO" sz="2000" i="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Utforming av nytt sertifikat med </a:t>
            </a:r>
            <a:r>
              <a:rPr lang="nb-NO" sz="2000" i="0" dirty="0">
                <a:solidFill>
                  <a:srgbClr val="000000"/>
                </a:solidFill>
                <a:latin typeface="+mn-lt"/>
              </a:rPr>
              <a:t>mer informasjon/dataelementer knyttet til fangsten</a:t>
            </a:r>
            <a:br>
              <a:rPr lang="nb-NO" sz="2000" i="0" dirty="0">
                <a:solidFill>
                  <a:srgbClr val="000000"/>
                </a:solidFill>
                <a:latin typeface="+mn-lt"/>
              </a:rPr>
            </a:br>
            <a:endParaRPr lang="nb-NO" sz="2000" i="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Kvantums rapportering på ett meget detaljert nivå</a:t>
            </a:r>
            <a:b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nb-NO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2000" i="0" dirty="0">
                <a:solidFill>
                  <a:srgbClr val="000000"/>
                </a:solidFill>
                <a:latin typeface="+mn-lt"/>
              </a:rPr>
              <a:t>Innføring av produsenterklærings sertifikat på norsk fanget fisk</a:t>
            </a:r>
            <a:br>
              <a:rPr lang="nb-NO" sz="2000" i="0" dirty="0">
                <a:solidFill>
                  <a:srgbClr val="000000"/>
                </a:solidFill>
                <a:latin typeface="+mn-lt"/>
              </a:rPr>
            </a:br>
            <a:endParaRPr lang="nb-NO" sz="2000" i="0" dirty="0">
              <a:solidFill>
                <a:srgbClr val="000000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+mn-lt"/>
              </a:rPr>
              <a:t>Tilpassing av produsenterklæring</a:t>
            </a:r>
            <a:r>
              <a:rPr lang="nb-NO" sz="2000" i="0" dirty="0">
                <a:solidFill>
                  <a:srgbClr val="000000"/>
                </a:solidFill>
                <a:latin typeface="+mn-lt"/>
              </a:rPr>
              <a:t> på norsk fanget fisk i </a:t>
            </a:r>
            <a:r>
              <a:rPr lang="nb-NO" sz="2000" i="0" dirty="0" err="1">
                <a:solidFill>
                  <a:srgbClr val="000000"/>
                </a:solidFill>
                <a:latin typeface="+mn-lt"/>
              </a:rPr>
              <a:t>webservice</a:t>
            </a:r>
            <a:r>
              <a:rPr lang="nb-NO" sz="2000" i="0" dirty="0">
                <a:solidFill>
                  <a:srgbClr val="000000"/>
                </a:solidFill>
                <a:latin typeface="+mn-lt"/>
              </a:rPr>
              <a:t>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506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7FAB314-0896-A19C-9489-AF7A1674074C}"/>
              </a:ext>
            </a:extLst>
          </p:cNvPr>
          <p:cNvSpPr txBox="1"/>
          <p:nvPr/>
        </p:nvSpPr>
        <p:spPr>
          <a:xfrm>
            <a:off x="1042987" y="1497330"/>
            <a:ext cx="705802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i="0" dirty="0">
                <a:latin typeface="+mn-lt"/>
              </a:rPr>
              <a:t>Kvantumskontroll i fangstsertifikatløsningen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i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 dirty="0">
                <a:latin typeface="+mn-lt"/>
              </a:rPr>
              <a:t>EU har stort fokus på kvantum, og krever flere vektdata på sertifikatet og produsenterklæring også for </a:t>
            </a:r>
            <a:r>
              <a:rPr lang="nb-NO" sz="1800" i="0" dirty="0" err="1">
                <a:latin typeface="+mn-lt"/>
              </a:rPr>
              <a:t>norskfanget</a:t>
            </a:r>
            <a:r>
              <a:rPr lang="nb-NO" sz="1800" i="0" dirty="0">
                <a:latin typeface="+mn-lt"/>
              </a:rPr>
              <a:t> fisk, herunder vil kvantum forbrukt på fangstsertifikatet kreves i produsenterklæringen.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800" i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 dirty="0">
                <a:latin typeface="+mn-lt"/>
              </a:rPr>
              <a:t>I den nye løsningen vil alle data bli eksportert digitalt inn i EU sitt Catch system. Det vil øke muligheten for EU til å kontrollere de opplysningene som blir gitt.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800" i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 dirty="0">
                <a:latin typeface="+mn-lt"/>
              </a:rPr>
              <a:t>Samlet innebærer dette et behov for bedre kvantumskontroll i den norske fangstsertifikatløsningen.</a:t>
            </a:r>
          </a:p>
          <a:p>
            <a:endParaRPr lang="nb-NO" sz="1800" i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 dirty="0">
                <a:latin typeface="+mn-lt"/>
              </a:rPr>
              <a:t>Fremdeles en risiko for at sedler </a:t>
            </a:r>
            <a:r>
              <a:rPr lang="nb-NO" sz="1800" i="0" dirty="0" err="1">
                <a:latin typeface="+mn-lt"/>
              </a:rPr>
              <a:t>overforbrukes</a:t>
            </a:r>
            <a:r>
              <a:rPr lang="nb-NO" sz="1800" i="0" dirty="0">
                <a:latin typeface="+mn-lt"/>
              </a:rPr>
              <a:t> i løsningen, men risikoen vil reduseres og i sum vil fangstsertifikatene holde høyere kvalitet og vi vil få færre verifikasjonssaker.</a:t>
            </a:r>
          </a:p>
        </p:txBody>
      </p:sp>
    </p:spTree>
    <p:extLst>
      <p:ext uri="{BB962C8B-B14F-4D97-AF65-F5344CB8AC3E}">
        <p14:creationId xmlns:p14="http://schemas.microsoft.com/office/powerpoint/2010/main" val="233593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6494B60-4D76-B1BF-12FC-E04E0D217349}"/>
              </a:ext>
            </a:extLst>
          </p:cNvPr>
          <p:cNvSpPr txBox="1"/>
          <p:nvPr/>
        </p:nvSpPr>
        <p:spPr>
          <a:xfrm>
            <a:off x="319315" y="1284514"/>
            <a:ext cx="87230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i="0" dirty="0"/>
              <a:t>Vekter på sertifikatene</a:t>
            </a:r>
          </a:p>
          <a:p>
            <a:endParaRPr lang="nb-NO" sz="1000" i="0" dirty="0"/>
          </a:p>
          <a:p>
            <a:r>
              <a:rPr lang="nb-NO" sz="1800" i="0" dirty="0"/>
              <a:t>Catch </a:t>
            </a:r>
            <a:r>
              <a:rPr lang="nb-NO" sz="1800" i="0" dirty="0" err="1"/>
              <a:t>Certificate</a:t>
            </a:r>
            <a:r>
              <a:rPr lang="nb-NO" sz="1800" i="0" dirty="0"/>
              <a:t>, pre-landing og prior </a:t>
            </a:r>
            <a:r>
              <a:rPr lang="nb-NO" sz="1800" i="0" dirty="0" err="1"/>
              <a:t>notification</a:t>
            </a:r>
            <a:r>
              <a:rPr lang="nb-NO" sz="1800" i="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800" i="0" dirty="0"/>
              <a:t>Fiskebåter som går fra fiskefeltet til utenlandsk havn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1800" i="0" dirty="0"/>
              <a:t>Estimert kvantum fra ERS – fangstdagboken ombord</a:t>
            </a:r>
          </a:p>
          <a:p>
            <a:endParaRPr lang="nb-NO" sz="1000" i="0" dirty="0"/>
          </a:p>
          <a:p>
            <a:r>
              <a:rPr lang="nb-NO" sz="1800" i="0" dirty="0"/>
              <a:t>Catch </a:t>
            </a:r>
            <a:r>
              <a:rPr lang="nb-NO" sz="1800" i="0" dirty="0" err="1"/>
              <a:t>Certificate</a:t>
            </a:r>
            <a:r>
              <a:rPr lang="nb-NO" sz="1800" i="0" dirty="0"/>
              <a:t> – kvantumsfelt Netto fangst vekt = Eksportert kvantum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Presenteres på fangstsertifikatet når eksportert vare har tollkoder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0301 – 0302 – 0303 – 0306 - 0307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Landet vekt pr båt blir presentert på side 2 i sertifikatet</a:t>
            </a:r>
          </a:p>
          <a:p>
            <a:endParaRPr lang="nb-NO" sz="1000" i="0" dirty="0"/>
          </a:p>
          <a:p>
            <a:r>
              <a:rPr lang="nb-NO" sz="1800" i="0" dirty="0"/>
              <a:t>Catch </a:t>
            </a:r>
            <a:r>
              <a:rPr lang="nb-NO" sz="1800" i="0" dirty="0" err="1"/>
              <a:t>Certificate</a:t>
            </a:r>
            <a:r>
              <a:rPr lang="nb-NO" sz="1800" i="0" dirty="0"/>
              <a:t>/</a:t>
            </a:r>
            <a:r>
              <a:rPr lang="nb-NO" sz="1800" i="0" dirty="0" err="1"/>
              <a:t>Producerdeclaration</a:t>
            </a:r>
            <a:r>
              <a:rPr lang="nb-NO" sz="1800" i="0" dirty="0"/>
              <a:t> – kvantumsfelt Netto fangst vekt = Totalt Landet vekt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Presenteres på fangstsertifikatet når eksportert vare har tollkode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0304 – 0305 i noen tilfeller 0306 og 0307, 16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Landet vekt pr båt presenteres på side 2 i sertifikatet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Produsenterklæringen har følgende kvantumsfelt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800" i="0" dirty="0"/>
              <a:t>Landet vekt – forbrukt vekt – eksportert vekt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b-NO" sz="1000" i="0" dirty="0"/>
          </a:p>
          <a:p>
            <a:r>
              <a:rPr lang="nb-NO" sz="1800" i="0" dirty="0"/>
              <a:t>Eksportør benytter samme fremgangsmåte som før. I forbindelse med produsent erklæring må eksportør velge produsent. Systemet genererer alle sertifikater automatisk, det vil bli generert ett sertifikat pr produsent.</a:t>
            </a:r>
          </a:p>
        </p:txBody>
      </p:sp>
    </p:spTree>
    <p:extLst>
      <p:ext uri="{BB962C8B-B14F-4D97-AF65-F5344CB8AC3E}">
        <p14:creationId xmlns:p14="http://schemas.microsoft.com/office/powerpoint/2010/main" val="32864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5D3410D-3D94-0308-39FF-7C0B82667BF1}"/>
              </a:ext>
            </a:extLst>
          </p:cNvPr>
          <p:cNvSpPr txBox="1"/>
          <p:nvPr/>
        </p:nvSpPr>
        <p:spPr>
          <a:xfrm>
            <a:off x="491612" y="1236514"/>
            <a:ext cx="7638597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nb-NO" sz="2000" b="1" dirty="0">
                <a:solidFill>
                  <a:srgbClr val="000000"/>
                </a:solidFill>
                <a:effectLst/>
                <a:latin typeface="+mn-lt"/>
              </a:rPr>
              <a:t>lektronisk overføring av fangstsertifikater til </a:t>
            </a:r>
            <a:r>
              <a:rPr lang="nb-NO" sz="2000" b="1" dirty="0" err="1">
                <a:solidFill>
                  <a:srgbClr val="000000"/>
                </a:solidFill>
                <a:effectLst/>
                <a:latin typeface="+mn-lt"/>
              </a:rPr>
              <a:t>EU’s</a:t>
            </a:r>
            <a:r>
              <a:rPr lang="nb-NO" sz="2000" b="1" dirty="0">
                <a:solidFill>
                  <a:srgbClr val="000000"/>
                </a:solidFill>
                <a:effectLst/>
                <a:latin typeface="+mn-lt"/>
              </a:rPr>
              <a:t> Catch system</a:t>
            </a:r>
          </a:p>
          <a:p>
            <a:endParaRPr lang="nb-NO" sz="2000" dirty="0">
              <a:solidFill>
                <a:srgbClr val="000000"/>
              </a:solidFill>
              <a:effectLst/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800" b="0" i="0" dirty="0">
                <a:solidFill>
                  <a:srgbClr val="000000"/>
                </a:solidFill>
                <a:effectLst/>
                <a:cs typeface="Times" panose="02020603050405020304" pitchFamily="18" charset="0"/>
              </a:rPr>
              <a:t>CC har siden 2021 hatt kontakt med teknisk gruppe </a:t>
            </a:r>
            <a:r>
              <a:rPr lang="nb-NO" sz="1800" i="0" dirty="0">
                <a:solidFill>
                  <a:srgbClr val="000000"/>
                </a:solidFill>
                <a:cs typeface="Times" panose="02020603050405020304" pitchFamily="18" charset="0"/>
              </a:rPr>
              <a:t>som utvikler </a:t>
            </a:r>
            <a:r>
              <a:rPr lang="nb-NO" sz="1800" i="0" dirty="0" err="1">
                <a:solidFill>
                  <a:srgbClr val="000000"/>
                </a:solidFill>
                <a:cs typeface="Times" panose="02020603050405020304" pitchFamily="18" charset="0"/>
              </a:rPr>
              <a:t>EU’s</a:t>
            </a:r>
            <a:r>
              <a:rPr lang="nb-NO" sz="1800" i="0" dirty="0">
                <a:solidFill>
                  <a:srgbClr val="000000"/>
                </a:solidFill>
                <a:cs typeface="Times" panose="02020603050405020304" pitchFamily="18" charset="0"/>
              </a:rPr>
              <a:t> Catch. Målet med kontakten var å få i gang elektronisk overføring av de Norske sertifikater. Dette prosjektet ble satt på vent i påvente av ferdigstillelse av systemet i 2022. Ny oppstart desember 2024.</a:t>
            </a:r>
            <a:br>
              <a:rPr lang="nb-NO" sz="2000" i="0" dirty="0">
                <a:solidFill>
                  <a:srgbClr val="000000"/>
                </a:solidFill>
                <a:cs typeface="Times" panose="02020603050405020304" pitchFamily="18" charset="0"/>
              </a:rPr>
            </a:br>
            <a:endParaRPr lang="nb-NO" sz="2000" i="0" dirty="0">
              <a:solidFill>
                <a:srgbClr val="000000"/>
              </a:solidFill>
              <a:cs typeface="Times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b-NO" sz="2000" i="0" dirty="0">
                <a:solidFill>
                  <a:srgbClr val="000000"/>
                </a:solidFill>
                <a:latin typeface="+mn-lt"/>
              </a:rPr>
              <a:t>Datamiljø for testing og drift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b-NO" sz="1800" dirty="0"/>
              <a:t>Beta </a:t>
            </a:r>
            <a:r>
              <a:rPr lang="nb-NO" sz="1800" dirty="0" err="1"/>
              <a:t>akseptanse</a:t>
            </a:r>
            <a:r>
              <a:rPr lang="nb-NO" sz="1800" dirty="0"/>
              <a:t> miljø - Overfører daglig til Catch – men får en del feilmeldinger i dette miljøet. Feilmeldinger fordi kode registrene deres ikke er fullstendige. Det betyr vi får feilmeldinger på sertifikater som er korrekte. </a:t>
            </a:r>
            <a:r>
              <a:rPr lang="nb-NO" sz="1800" dirty="0">
                <a:highlight>
                  <a:srgbClr val="FFFF00"/>
                </a:highlight>
              </a:rPr>
              <a:t>Avsluttet 16/11/25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b-NO" sz="1800" dirty="0" err="1"/>
              <a:t>Akseptanse</a:t>
            </a:r>
            <a:r>
              <a:rPr lang="nb-NO" sz="1800" dirty="0"/>
              <a:t> miljø – i de kommende uker vil CC kunne gå fra Beta </a:t>
            </a:r>
            <a:r>
              <a:rPr lang="nb-NO" sz="1800" dirty="0" err="1"/>
              <a:t>akseptanse</a:t>
            </a:r>
            <a:r>
              <a:rPr lang="nb-NO" sz="1800" dirty="0"/>
              <a:t> til </a:t>
            </a:r>
            <a:r>
              <a:rPr lang="nb-NO" sz="1800" dirty="0" err="1"/>
              <a:t>Akseptanse</a:t>
            </a:r>
            <a:r>
              <a:rPr lang="nb-NO" sz="1800" dirty="0"/>
              <a:t> (miljøet før drift) Hvor miljøet skal ha bedre og mer riktig konfigurasjon. Slik at vi unngår feilmeldinger som går på kodeverket. </a:t>
            </a:r>
            <a:r>
              <a:rPr lang="nb-NO" sz="1800" dirty="0">
                <a:highlight>
                  <a:srgbClr val="FFFF00"/>
                </a:highlight>
              </a:rPr>
              <a:t>Oppstart 17/11/25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nb-NO" sz="1800" dirty="0"/>
              <a:t>Oppstart nytt regelverk 10. januar 2026 –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nb-NO" sz="1800" dirty="0"/>
              <a:t>Norge kan gå i drift med overføringen </a:t>
            </a:r>
            <a:r>
              <a:rPr lang="nb-NO" sz="1800" dirty="0">
                <a:highlight>
                  <a:srgbClr val="FFFF00"/>
                </a:highlight>
              </a:rPr>
              <a:t>8. desember 2025</a:t>
            </a:r>
          </a:p>
        </p:txBody>
      </p:sp>
    </p:spTree>
    <p:extLst>
      <p:ext uri="{BB962C8B-B14F-4D97-AF65-F5344CB8AC3E}">
        <p14:creationId xmlns:p14="http://schemas.microsoft.com/office/powerpoint/2010/main" val="32365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07740F0-DD00-1C06-E19B-5B8345328AC6}"/>
              </a:ext>
            </a:extLst>
          </p:cNvPr>
          <p:cNvSpPr txBox="1"/>
          <p:nvPr/>
        </p:nvSpPr>
        <p:spPr>
          <a:xfrm>
            <a:off x="597002" y="1184087"/>
            <a:ext cx="827384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rgbClr val="000000"/>
                </a:solidFill>
                <a:effectLst/>
                <a:latin typeface="+mn-lt"/>
              </a:rPr>
              <a:t>Utvikling og igangkjøring av nye krav til regelverket i CC portal</a:t>
            </a:r>
            <a:endParaRPr lang="nb-NO" sz="16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n-lt"/>
              </a:rPr>
              <a:t>Gammel CC portal stenges 30. november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solidFill>
                  <a:srgbClr val="000000"/>
                </a:solidFill>
                <a:latin typeface="+mn-lt"/>
              </a:rPr>
              <a:t>189 aktive eksport selskap hittil i 2025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Fra 1. – 18.  nov er der </a:t>
            </a:r>
            <a:r>
              <a:rPr lang="nb-NO" sz="1600" b="0" i="0" dirty="0" err="1">
                <a:solidFill>
                  <a:srgbClr val="000000"/>
                </a:solidFill>
                <a:effectLst/>
                <a:latin typeface="+mn-lt"/>
              </a:rPr>
              <a:t>ca</a:t>
            </a: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 130 selskaper som har laget CC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solidFill>
                  <a:srgbClr val="000000"/>
                </a:solidFill>
                <a:latin typeface="+mn-lt"/>
              </a:rPr>
              <a:t>51 selskap laget 100% av sine CC i ny portal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28 selskap laget </a:t>
            </a:r>
            <a:r>
              <a:rPr lang="nb-NO" sz="1600" i="0" dirty="0">
                <a:solidFill>
                  <a:srgbClr val="000000"/>
                </a:solidFill>
                <a:latin typeface="+mn-lt"/>
              </a:rPr>
              <a:t>mer enn 50% av sine CC i ny portal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 8 selskap laget under 50% av sine CC i ny portal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solidFill>
                  <a:srgbClr val="000000"/>
                </a:solidFill>
                <a:latin typeface="+mn-lt"/>
              </a:rPr>
              <a:t>43 selskaper er i gammel portal 100%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8 av de er store aktører – noen venter på revidert utgave av </a:t>
            </a:r>
            <a:r>
              <a:rPr lang="nb-NO" sz="1600" b="0" i="0" dirty="0" err="1">
                <a:solidFill>
                  <a:srgbClr val="000000"/>
                </a:solidFill>
                <a:effectLst/>
                <a:latin typeface="+mn-lt"/>
              </a:rPr>
              <a:t>Maritech</a:t>
            </a: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solidFill>
                  <a:srgbClr val="000000"/>
                </a:solidFill>
                <a:latin typeface="+mn-lt"/>
              </a:rPr>
              <a:t>22 har 2-7 sertifikater i perioden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13 har 1 sertifikat i perioden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Ny portal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latin typeface="+mn-lt"/>
              </a:rPr>
              <a:t>Nye dataelementer hentes fra seddel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latin typeface="+mn-lt"/>
              </a:rPr>
              <a:t>Kvantumskontroll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latin typeface="+mn-lt"/>
              </a:rPr>
              <a:t>Omregningsfaktor fra </a:t>
            </a:r>
            <a:r>
              <a:rPr lang="nb-NO" sz="1600" i="0" dirty="0" err="1">
                <a:latin typeface="+mn-lt"/>
              </a:rPr>
              <a:t>Fdir</a:t>
            </a:r>
            <a:r>
              <a:rPr lang="nb-NO" sz="1600" i="0" dirty="0">
                <a:latin typeface="+mn-lt"/>
              </a:rPr>
              <a:t> API eller egne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latin typeface="+mn-lt"/>
              </a:rPr>
              <a:t>2 sertifikater på produsert vare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latin typeface="+mn-lt"/>
              </a:rPr>
              <a:t>Catch </a:t>
            </a:r>
            <a:r>
              <a:rPr lang="nb-NO" sz="1600" i="0" dirty="0" err="1">
                <a:latin typeface="+mn-lt"/>
              </a:rPr>
              <a:t>certificate</a:t>
            </a:r>
            <a:endParaRPr lang="nb-NO" sz="1600" i="0" dirty="0">
              <a:latin typeface="+mn-lt"/>
            </a:endParaRP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latin typeface="+mn-lt"/>
              </a:rPr>
              <a:t>Producer </a:t>
            </a:r>
            <a:r>
              <a:rPr lang="nb-NO" sz="1600" i="0" dirty="0" err="1">
                <a:latin typeface="+mn-lt"/>
              </a:rPr>
              <a:t>declaration</a:t>
            </a:r>
            <a:endParaRPr lang="nb-NO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Ferdigstillelse av produsenterklæring på norsk produsert fisk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b="0" i="0" dirty="0">
                <a:solidFill>
                  <a:srgbClr val="000000"/>
                </a:solidFill>
                <a:effectLst/>
                <a:latin typeface="+mn-lt"/>
              </a:rPr>
              <a:t>I portal 30. november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b-NO" sz="1600" i="0" dirty="0">
                <a:solidFill>
                  <a:srgbClr val="000000"/>
                </a:solidFill>
                <a:latin typeface="+mn-lt"/>
              </a:rPr>
              <a:t>I </a:t>
            </a:r>
            <a:r>
              <a:rPr lang="nb-NO" sz="1600" i="0" dirty="0" err="1">
                <a:solidFill>
                  <a:srgbClr val="000000"/>
                </a:solidFill>
                <a:latin typeface="+mn-lt"/>
              </a:rPr>
              <a:t>webservice</a:t>
            </a:r>
            <a:r>
              <a:rPr lang="nb-NO" sz="1600" i="0" dirty="0">
                <a:solidFill>
                  <a:srgbClr val="000000"/>
                </a:solidFill>
                <a:latin typeface="+mn-lt"/>
              </a:rPr>
              <a:t> 10. desember</a:t>
            </a:r>
            <a:endParaRPr lang="nb-NO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b-NO" sz="20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0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D59574E-6F0A-2222-8343-82388E388AE4}"/>
              </a:ext>
            </a:extLst>
          </p:cNvPr>
          <p:cNvSpPr txBox="1"/>
          <p:nvPr/>
        </p:nvSpPr>
        <p:spPr>
          <a:xfrm>
            <a:off x="137652" y="1406013"/>
            <a:ext cx="748234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b-NO" sz="2000" b="1" dirty="0"/>
              <a:t>Ny hoved versjon av signerings app </a:t>
            </a:r>
            <a:r>
              <a:rPr lang="nb-NO" sz="2000" b="1" dirty="0" err="1"/>
              <a:t>CatchSign</a:t>
            </a:r>
            <a:r>
              <a:rPr lang="nb-NO" sz="2000" b="1" dirty="0"/>
              <a:t> 2.0</a:t>
            </a:r>
          </a:p>
          <a:p>
            <a:pPr lvl="1"/>
            <a:endParaRPr lang="nb-NO" sz="2000" i="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Nytt design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nb-NO" sz="2000" i="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En kodebase «Kotlin»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nb-NO" sz="2000" i="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Oppgradert app til å møte krav for app utvikling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nb-NO" sz="2000" i="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Nye funksjoner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Signere flere sertifikater i en ordre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Sertifikater med vedlegg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nb-NO" sz="2000" i="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nb-NO" sz="2000" i="0" dirty="0"/>
              <a:t>Rulles ut til 7000 – 8000 brukere 20. november 2025</a:t>
            </a:r>
          </a:p>
        </p:txBody>
      </p:sp>
    </p:spTree>
    <p:extLst>
      <p:ext uri="{BB962C8B-B14F-4D97-AF65-F5344CB8AC3E}">
        <p14:creationId xmlns:p14="http://schemas.microsoft.com/office/powerpoint/2010/main" val="19755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</p:sld>
</file>

<file path=ppt/theme/theme1.xml><?xml version="1.0" encoding="utf-8"?>
<a:theme xmlns:a="http://schemas.openxmlformats.org/drawingml/2006/main" name="Nor-Fishing 2000">
  <a:themeElements>
    <a:clrScheme name="Nor-Fishing 2000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Nor-Fishing 2000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r-Fishing 20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-Fishing 20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-Fishing 200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633EF5C4CCB4986AFF67838E25E97" ma:contentTypeVersion="15" ma:contentTypeDescription="Opprett et nytt dokument." ma:contentTypeScope="" ma:versionID="5d5522a11cc9c8410a23b589a400906c">
  <xsd:schema xmlns:xsd="http://www.w3.org/2001/XMLSchema" xmlns:xs="http://www.w3.org/2001/XMLSchema" xmlns:p="http://schemas.microsoft.com/office/2006/metadata/properties" xmlns:ns2="cfdc0b97-e8f5-43d2-b959-f48e5fc43745" xmlns:ns3="e7b919b4-0178-49a3-9c00-04d6804b45e4" targetNamespace="http://schemas.microsoft.com/office/2006/metadata/properties" ma:root="true" ma:fieldsID="475bb09008d65dfe72dff68df7dbeaa7" ns2:_="" ns3:_="">
    <xsd:import namespace="cfdc0b97-e8f5-43d2-b959-f48e5fc43745"/>
    <xsd:import namespace="e7b919b4-0178-49a3-9c00-04d6804b4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c0b97-e8f5-43d2-b959-f48e5fc43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19f67b05-d016-4fed-8738-e5fa637cb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919b4-0178-49a3-9c00-04d6804b4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cfdc0b97-e8f5-43d2-b959-f48e5fc437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05BC41-EF3D-4A83-AC52-D5FE38AC5D58}">
  <ds:schemaRefs>
    <ds:schemaRef ds:uri="cfdc0b97-e8f5-43d2-b959-f48e5fc43745"/>
    <ds:schemaRef ds:uri="e7b919b4-0178-49a3-9c00-04d6804b45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EF730F-563A-482A-A8C2-D00EF395CE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312066-1508-4F3F-A3A8-E01B75199C1C}">
  <ds:schemaRefs>
    <ds:schemaRef ds:uri="http://purl.org/dc/elements/1.1/"/>
    <ds:schemaRef ds:uri="http://schemas.microsoft.com/office/infopath/2007/PartnerControls"/>
    <ds:schemaRef ds:uri="cfdc0b97-e8f5-43d2-b959-f48e5fc43745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7b919b4-0178-49a3-9c00-04d6804b45e4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2dd7e8ce-188e-4704-9417-0c047c09d384}" enabled="1" method="Privileged" siteId="{bb0f0b4e-4525-4e4b-ba50-1e7775a8fd2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J:\OfficeWordMaler-NSS\Nor-Fishing 2000.pot</Template>
  <TotalTime>0</TotalTime>
  <Words>919</Words>
  <Application>Microsoft Office PowerPoint</Application>
  <PresentationFormat>On-screen Show (4:3)</PresentationFormat>
  <Paragraphs>124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Nor-Fishing 2000</vt:lpstr>
      <vt:lpstr>Egendefinert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Norges Sildesalgslag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Ann-Kristin Kristoffersen</dc:creator>
  <cp:lastModifiedBy>Bjørg Granberg</cp:lastModifiedBy>
  <cp:revision>6</cp:revision>
  <cp:lastPrinted>2025-11-20T06:41:29Z</cp:lastPrinted>
  <dcterms:created xsi:type="dcterms:W3CDTF">2001-02-21T10:16:51Z</dcterms:created>
  <dcterms:modified xsi:type="dcterms:W3CDTF">2025-11-24T12:15:22Z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</vt:lpwstr>
  </property>
  <property fmtid="{D5CDD505-2E9C-101B-9397-08002B2CF9AE}" pid="3" name="ContentTypeId">
    <vt:lpwstr>0x010100541633EF5C4CCB4986AFF67838E25E97</vt:lpwstr>
  </property>
  <property fmtid="{D5CDD505-2E9C-101B-9397-08002B2CF9AE}" pid="4" name="Dokumenttype">
    <vt:lpwstr>17;#Presentasjon|a845f2fc-3812-49d1-b9bf-2ade595200fd</vt:lpwstr>
  </property>
  <property fmtid="{D5CDD505-2E9C-101B-9397-08002B2CF9AE}" pid="5" name="AuthorIds_UIVersion_2048">
    <vt:lpwstr>15</vt:lpwstr>
  </property>
  <property fmtid="{D5CDD505-2E9C-101B-9397-08002B2CF9AE}" pid="6" name="Område">
    <vt:lpwstr>1;#Catch Certificate SA|e5e2d01f-33ab-4422-b535-336781e98230</vt:lpwstr>
  </property>
  <property fmtid="{D5CDD505-2E9C-101B-9397-08002B2CF9AE}" pid="7" name="År">
    <vt:lpwstr/>
  </property>
  <property fmtid="{D5CDD505-2E9C-101B-9397-08002B2CF9AE}" pid="8" name="Motekategori">
    <vt:lpwstr/>
  </property>
  <property fmtid="{D5CDD505-2E9C-101B-9397-08002B2CF9AE}" pid="9" name="m51bf6d7eb6f4d53b48e195167e31fda">
    <vt:lpwstr/>
  </property>
  <property fmtid="{D5CDD505-2E9C-101B-9397-08002B2CF9AE}" pid="10" name="Områder">
    <vt:lpwstr>1;#Catch Certificate SA|e5e2d01f-33ab-4422-b535-336781e98230</vt:lpwstr>
  </property>
  <property fmtid="{D5CDD505-2E9C-101B-9397-08002B2CF9AE}" pid="11" name="e47590e3d368411bbc7f3aa9159f0cb2">
    <vt:lpwstr/>
  </property>
  <property fmtid="{D5CDD505-2E9C-101B-9397-08002B2CF9AE}" pid="12" name="Avdelinger">
    <vt:lpwstr/>
  </property>
  <property fmtid="{D5CDD505-2E9C-101B-9397-08002B2CF9AE}" pid="13" name="o8195516d7a8459cac9c35d0700b551d">
    <vt:lpwstr>Catch Certificate SA|e5e2d01f-33ab-4422-b535-336781e98230</vt:lpwstr>
  </property>
  <property fmtid="{D5CDD505-2E9C-101B-9397-08002B2CF9AE}" pid="14" name="f3de5062a94343369c7fb5dd4576c491">
    <vt:lpwstr>Presentasjon|a845f2fc-3812-49d1-b9bf-2ade595200fd</vt:lpwstr>
  </property>
  <property fmtid="{D5CDD505-2E9C-101B-9397-08002B2CF9AE}" pid="15" name="pae7e29534804859a4eacb50618529a8">
    <vt:lpwstr/>
  </property>
  <property fmtid="{D5CDD505-2E9C-101B-9397-08002B2CF9AE}" pid="16" name="TaxCatchAll">
    <vt:lpwstr>17;#Presentasjon|a845f2fc-3812-49d1-b9bf-2ade595200fd;#1;#Catch Certificate SA|e5e2d01f-33ab-4422-b535-336781e98230</vt:lpwstr>
  </property>
  <property fmtid="{D5CDD505-2E9C-101B-9397-08002B2CF9AE}" pid="17" name="ldfc39f59e5448db80886fe804c18946">
    <vt:lpwstr>Catch Certificate SA|e5e2d01f-33ab-4422-b535-336781e98230</vt:lpwstr>
  </property>
  <property fmtid="{D5CDD505-2E9C-101B-9397-08002B2CF9AE}" pid="18" name="MediaServiceImageTags">
    <vt:lpwstr/>
  </property>
  <property fmtid="{D5CDD505-2E9C-101B-9397-08002B2CF9AE}" pid="19" name="_x00c5_r">
    <vt:lpwstr/>
  </property>
  <property fmtid="{D5CDD505-2E9C-101B-9397-08002B2CF9AE}" pid="20" name="Omr_x00e5_de">
    <vt:lpwstr>1;#Catch Certificate SA|e5e2d01f-33ab-4422-b535-336781e98230</vt:lpwstr>
  </property>
  <property fmtid="{D5CDD505-2E9C-101B-9397-08002B2CF9AE}" pid="21" name="Omr_x00e5_der">
    <vt:lpwstr>1;#Catch Certificate SA|e5e2d01f-33ab-4422-b535-336781e98230</vt:lpwstr>
  </property>
</Properties>
</file>